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73" r:id="rId12"/>
    <p:sldId id="266" r:id="rId13"/>
    <p:sldId id="269" r:id="rId14"/>
    <p:sldId id="270" r:id="rId15"/>
    <p:sldId id="271" r:id="rId16"/>
    <p:sldId id="272" r:id="rId17"/>
    <p:sldId id="258" r:id="rId18"/>
    <p:sldId id="27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50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66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74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76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81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47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618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8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87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05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77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9B96-9D2E-437E-AFFE-D870AA79247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75D2-075A-4263-97F3-15F70AC6BD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0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637"/>
            <a:ext cx="12192000" cy="6913563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±ÑÐ»ÑÐ½Ð³ ÐºÐ°ÑÑÐ¸Ð½Ðº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9857"/>
          <a:stretch/>
        </p:blipFill>
        <p:spPr bwMode="auto">
          <a:xfrm>
            <a:off x="5435600" y="1752600"/>
            <a:ext cx="6591300" cy="489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6223000" cy="37211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Book Antiqua" panose="02040602050305030304" pitchFamily="18" charset="0"/>
              </a:rPr>
              <a:t>Булінг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/>
            </a:r>
            <a:br>
              <a:rPr lang="en-US" b="1" dirty="0" smtClean="0">
                <a:latin typeface="Book Antiqua" panose="02040602050305030304" pitchFamily="18" charset="0"/>
              </a:rPr>
            </a:br>
            <a:r>
              <a:rPr lang="ru-RU" b="1" dirty="0" smtClean="0">
                <a:latin typeface="Book Antiqua" panose="02040602050305030304" pitchFamily="18" charset="0"/>
              </a:rPr>
              <a:t>(</a:t>
            </a:r>
            <a:r>
              <a:rPr lang="ru-RU" b="1" dirty="0" err="1">
                <a:latin typeface="Book Antiqua" panose="02040602050305030304" pitchFamily="18" charset="0"/>
              </a:rPr>
              <a:t>насилля</a:t>
            </a:r>
            <a:r>
              <a:rPr lang="ru-RU" b="1" dirty="0"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latin typeface="Book Antiqua" panose="02040602050305030304" pitchFamily="18" charset="0"/>
              </a:rPr>
              <a:t>шкільному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середовищі</a:t>
            </a:r>
            <a:r>
              <a:rPr lang="ru-RU" b="1" dirty="0" smtClean="0">
                <a:latin typeface="Book Antiqua" panose="02040602050305030304" pitchFamily="18" charset="0"/>
              </a:rPr>
              <a:t>), </a:t>
            </a:r>
            <a:r>
              <a:rPr lang="en-US" b="1" dirty="0" smtClean="0">
                <a:latin typeface="Book Antiqua" panose="02040602050305030304" pitchFamily="18" charset="0"/>
              </a:rPr>
              <a:t/>
            </a:r>
            <a:br>
              <a:rPr lang="en-US" b="1" dirty="0" smtClean="0">
                <a:latin typeface="Book Antiqua" panose="02040602050305030304" pitchFamily="18" charset="0"/>
              </a:rPr>
            </a:br>
            <a:r>
              <a:rPr lang="ru-RU" b="1" dirty="0" smtClean="0">
                <a:latin typeface="Book Antiqua" panose="02040602050305030304" pitchFamily="18" charset="0"/>
              </a:rPr>
              <a:t>ми </a:t>
            </a:r>
            <a:r>
              <a:rPr lang="ru-RU" b="1" dirty="0" err="1">
                <a:latin typeface="Book Antiqua" panose="02040602050305030304" pitchFamily="18" charset="0"/>
              </a:rPr>
              <a:t>всі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можемо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допомогти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це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зупинити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50" y="3161844"/>
            <a:ext cx="2425700" cy="33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Моя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дитина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є жертвою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булінгу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Що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мені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робити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?</a:t>
            </a:r>
            <a:endParaRPr lang="uk-UA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1356344"/>
            <a:ext cx="11684000" cy="53619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Book Antiqua" panose="02040602050305030304" pitchFamily="18" charset="0"/>
              </a:rPr>
              <a:t>Вислухайте свою дитину і запевніть її, що вона має право бути у безпеці.</a:t>
            </a:r>
          </a:p>
          <a:p>
            <a:pPr marL="0" indent="0"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• Докладно </a:t>
            </a:r>
            <a:r>
              <a:rPr lang="uk-UA" b="1" dirty="0">
                <a:latin typeface="Book Antiqua" panose="02040602050305030304" pitchFamily="18" charset="0"/>
              </a:rPr>
              <a:t>з’ясуйте факти. Занотуйте, що і коли трапилося.</a:t>
            </a:r>
          </a:p>
          <a:p>
            <a:pPr marL="0" indent="0">
              <a:buNone/>
            </a:pPr>
            <a:r>
              <a:rPr lang="uk-UA" b="1" dirty="0">
                <a:latin typeface="Book Antiqua" panose="02040602050305030304" pitchFamily="18" charset="0"/>
              </a:rPr>
              <a:t>• </a:t>
            </a:r>
            <a:r>
              <a:rPr lang="uk-UA" b="1" dirty="0" smtClean="0">
                <a:latin typeface="Book Antiqua" panose="02040602050305030304" pitchFamily="18" charset="0"/>
              </a:rPr>
              <a:t>Допоможіть </a:t>
            </a:r>
            <a:r>
              <a:rPr lang="uk-UA" b="1" dirty="0">
                <a:latin typeface="Book Antiqua" panose="02040602050305030304" pitchFamily="18" charset="0"/>
              </a:rPr>
              <a:t>вашій дитині зрозуміти, що є різниця між “донести”, “пліткувати” чи “розповісти” і доповісти. Щоб доповісти, потрібна сміливість. Доповідають не для того, щоб створити проблеми для іншого учня, а для того, що захистити всіх учнів.</a:t>
            </a:r>
          </a:p>
          <a:p>
            <a:pPr marL="0" indent="0">
              <a:buNone/>
            </a:pPr>
            <a:r>
              <a:rPr lang="uk-UA" b="1" dirty="0">
                <a:latin typeface="Book Antiqua" panose="02040602050305030304" pitchFamily="18" charset="0"/>
              </a:rPr>
              <a:t>• </a:t>
            </a:r>
            <a:r>
              <a:rPr lang="uk-UA" b="1" dirty="0" smtClean="0">
                <a:latin typeface="Book Antiqua" panose="02040602050305030304" pitchFamily="18" charset="0"/>
              </a:rPr>
              <a:t>Домовтеся </a:t>
            </a:r>
            <a:r>
              <a:rPr lang="uk-UA" b="1" dirty="0">
                <a:latin typeface="Book Antiqua" panose="02040602050305030304" pitchFamily="18" charset="0"/>
              </a:rPr>
              <a:t>про зустріч для бесіди з учителем вашої дитини/</a:t>
            </a:r>
            <a:r>
              <a:rPr lang="uk-UA" b="1" dirty="0" err="1">
                <a:latin typeface="Book Antiqua" panose="02040602050305030304" pitchFamily="18" charset="0"/>
              </a:rPr>
              <a:t>підлітка</a:t>
            </a:r>
            <a:r>
              <a:rPr lang="uk-UA" b="1" dirty="0">
                <a:latin typeface="Book Antiqua" panose="02040602050305030304" pitchFamily="18" charset="0"/>
              </a:rPr>
              <a:t>, іншим вчителем, якому ваша дитина/підліток довіряє, або директором чи заступником директора школи.</a:t>
            </a:r>
          </a:p>
          <a:p>
            <a:pPr marL="0" indent="0">
              <a:buNone/>
            </a:pPr>
            <a:r>
              <a:rPr lang="uk-UA" b="1" dirty="0">
                <a:latin typeface="Book Antiqua" panose="02040602050305030304" pitchFamily="18" charset="0"/>
              </a:rPr>
              <a:t>• </a:t>
            </a:r>
            <a:r>
              <a:rPr lang="uk-UA" b="1" dirty="0" smtClean="0">
                <a:latin typeface="Book Antiqua" panose="02040602050305030304" pitchFamily="18" charset="0"/>
              </a:rPr>
              <a:t>Хоча </a:t>
            </a:r>
            <a:r>
              <a:rPr lang="uk-UA" b="1" dirty="0">
                <a:latin typeface="Book Antiqua" panose="02040602050305030304" pitchFamily="18" charset="0"/>
              </a:rPr>
              <a:t>це й важко, намагайтеся зберігати спокій, щоб ви могли підтримати вашу дитину і запланувати разом з нею порядок дій.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414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200024"/>
            <a:ext cx="11747500" cy="621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* Дотримуйтеся свого плану. Слідкуйте за поведінкою вашої дитини. Якщо ваші зустрічі з персоналом школи не допомогли зупинити </a:t>
            </a:r>
            <a:r>
              <a:rPr lang="uk-UA" b="1" dirty="0" err="1" smtClean="0">
                <a:latin typeface="Book Antiqua" panose="02040602050305030304" pitchFamily="18" charset="0"/>
              </a:rPr>
              <a:t>булінг</a:t>
            </a:r>
            <a:r>
              <a:rPr lang="uk-UA" b="1" dirty="0" smtClean="0">
                <a:latin typeface="Book Antiqua" panose="02040602050305030304" pitchFamily="18" charset="0"/>
              </a:rPr>
              <a:t>, прийдіть до школи ще раз і поговоріть з директором. Виконуйте ті кроки, що були узгоджені на зустрічі.</a:t>
            </a:r>
          </a:p>
          <a:p>
            <a:pPr marL="0" indent="0"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• Поговоріть з інструктором або тренером, якщо </a:t>
            </a:r>
            <a:r>
              <a:rPr lang="uk-UA" b="1" dirty="0" err="1" smtClean="0">
                <a:latin typeface="Book Antiqua" panose="02040602050305030304" pitchFamily="18" charset="0"/>
              </a:rPr>
              <a:t>булінг</a:t>
            </a:r>
            <a:r>
              <a:rPr lang="uk-UA" b="1" dirty="0" smtClean="0">
                <a:latin typeface="Book Antiqua" panose="02040602050305030304" pitchFamily="18" charset="0"/>
              </a:rPr>
              <a:t> має місце під час позашкільної діяльності чи спортивних заходів.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• Зверніться до поліції, якщо </a:t>
            </a:r>
            <a:r>
              <a:rPr lang="uk-UA" b="1" dirty="0" err="1" smtClean="0">
                <a:latin typeface="Book Antiqua" panose="02040602050305030304" pitchFamily="18" charset="0"/>
              </a:rPr>
              <a:t>булінг</a:t>
            </a:r>
            <a:r>
              <a:rPr lang="uk-UA" b="1" dirty="0" smtClean="0">
                <a:latin typeface="Book Antiqua" panose="02040602050305030304" pitchFamily="18" charset="0"/>
              </a:rPr>
              <a:t> містить кримінальну поведінку, таку як напад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із сексуальною метою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або застосування зброї,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або якщо загроза безпеці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вашої дитини знаходиться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у самій громаді, а не у школі.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3184634"/>
            <a:ext cx="5930900" cy="334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3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123825"/>
            <a:ext cx="113792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Що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таке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електронний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булінг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кібербулінг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?</a:t>
            </a:r>
            <a:endParaRPr lang="uk-UA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603994"/>
            <a:ext cx="11645900" cy="4572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Book Antiqua" panose="02040602050305030304" pitchFamily="18" charset="0"/>
              </a:rPr>
              <a:t>Це є електронне повідомлення, яке:</a:t>
            </a:r>
          </a:p>
          <a:p>
            <a:pPr marL="0" indent="0"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•використовується</a:t>
            </a:r>
            <a:r>
              <a:rPr lang="uk-UA" b="1" dirty="0">
                <a:latin typeface="Book Antiqua" panose="02040602050305030304" pitchFamily="18" charset="0"/>
              </a:rPr>
              <a:t>, щоб вивести з рівноваги, залякати або збентежити іншу особу;</a:t>
            </a:r>
          </a:p>
          <a:p>
            <a:pPr marL="0" indent="0"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•використовує </a:t>
            </a:r>
            <a:r>
              <a:rPr lang="uk-UA" b="1" dirty="0">
                <a:latin typeface="Book Antiqua" panose="02040602050305030304" pitchFamily="18" charset="0"/>
              </a:rPr>
              <a:t>електронну пошту, мобільні телефони, СМС і сайти соціальних мереж для залякування, настирного приставання, збентеження, соціального виключення і нанесення шкоди репутації і дружнім стосункам;</a:t>
            </a:r>
          </a:p>
          <a:p>
            <a:pPr marL="0" indent="0"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•включає </a:t>
            </a:r>
            <a:r>
              <a:rPr lang="uk-UA" b="1" dirty="0">
                <a:latin typeface="Book Antiqua" panose="02040602050305030304" pitchFamily="18" charset="0"/>
              </a:rPr>
              <a:t>приниження, образи і також може передбачати розповсюдження чуток, розкриття приватної інформації, фотографій або відео, або містити погрози завдати шкоду;</a:t>
            </a:r>
          </a:p>
          <a:p>
            <a:pPr marL="0" indent="0">
              <a:buNone/>
            </a:pPr>
            <a:r>
              <a:rPr lang="uk-UA" b="1" dirty="0" smtClean="0">
                <a:latin typeface="Book Antiqua" panose="02040602050305030304" pitchFamily="18" charset="0"/>
              </a:rPr>
              <a:t>•завжди </a:t>
            </a:r>
            <a:r>
              <a:rPr lang="uk-UA" b="1" dirty="0">
                <a:latin typeface="Book Antiqua" panose="02040602050305030304" pitchFamily="18" charset="0"/>
              </a:rPr>
              <a:t>є агресивним і болючим.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737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0258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Як я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можу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допомогти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своїй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дитині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справитися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із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булінгом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?</a:t>
            </a:r>
            <a:endParaRPr lang="uk-UA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1825624"/>
            <a:ext cx="11442700" cy="4765675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Book Antiqua" panose="02040602050305030304" pitchFamily="18" charset="0"/>
              </a:rPr>
              <a:t>Співпрацюючи зі школою, щоб допомогти своїй дитині чи підлітку подолати проблему </a:t>
            </a:r>
            <a:r>
              <a:rPr lang="uk-UA" dirty="0" err="1">
                <a:latin typeface="Book Antiqua" panose="02040602050305030304" pitchFamily="18" charset="0"/>
              </a:rPr>
              <a:t>булінгу</a:t>
            </a:r>
            <a:r>
              <a:rPr lang="uk-UA" dirty="0">
                <a:latin typeface="Book Antiqua" panose="02040602050305030304" pitchFamily="18" charset="0"/>
              </a:rPr>
              <a:t>, ви показуєте власним прикладом і відкрито заявляєте, що </a:t>
            </a:r>
            <a:r>
              <a:rPr lang="uk-UA" dirty="0" err="1">
                <a:latin typeface="Book Antiqua" panose="02040602050305030304" pitchFamily="18" charset="0"/>
              </a:rPr>
              <a:t>булінг</a:t>
            </a:r>
            <a:r>
              <a:rPr lang="uk-UA" dirty="0">
                <a:latin typeface="Book Antiqua" panose="02040602050305030304" pitchFamily="18" charset="0"/>
              </a:rPr>
              <a:t> – це погано.</a:t>
            </a:r>
          </a:p>
          <a:p>
            <a:r>
              <a:rPr lang="uk-UA" dirty="0">
                <a:latin typeface="Book Antiqua" panose="02040602050305030304" pitchFamily="18" charset="0"/>
              </a:rPr>
              <a:t>Незалежно від віку, ви можете допомогти, заохочуючи свою дитину говорити з вами про </a:t>
            </a:r>
            <a:r>
              <a:rPr lang="uk-UA" dirty="0" err="1">
                <a:latin typeface="Book Antiqua" panose="02040602050305030304" pitchFamily="18" charset="0"/>
              </a:rPr>
              <a:t>булінг</a:t>
            </a:r>
            <a:r>
              <a:rPr lang="uk-UA" dirty="0">
                <a:latin typeface="Book Antiqua" panose="02040602050305030304" pitchFamily="18" charset="0"/>
              </a:rPr>
              <a:t> і </a:t>
            </a:r>
            <a:r>
              <a:rPr lang="uk-UA" b="1" dirty="0">
                <a:latin typeface="Book Antiqua" panose="02040602050305030304" pitchFamily="18" charset="0"/>
              </a:rPr>
              <a:t>даючи такі поради</a:t>
            </a:r>
            <a:r>
              <a:rPr lang="uk-UA" dirty="0"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r>
              <a:rPr lang="uk-UA" dirty="0">
                <a:latin typeface="Book Antiqua" panose="02040602050305030304" pitchFamily="18" charset="0"/>
              </a:rPr>
              <a:t>• з</a:t>
            </a:r>
            <a:r>
              <a:rPr lang="uk-UA" dirty="0" smtClean="0">
                <a:latin typeface="Book Antiqua" panose="02040602050305030304" pitchFamily="18" charset="0"/>
              </a:rPr>
              <a:t>берігай </a:t>
            </a:r>
            <a:r>
              <a:rPr lang="uk-UA" dirty="0">
                <a:latin typeface="Book Antiqua" panose="02040602050305030304" pitchFamily="18" charset="0"/>
              </a:rPr>
              <a:t>спокій і обійди ситуацію.</a:t>
            </a:r>
          </a:p>
          <a:p>
            <a:pPr marL="0" indent="0">
              <a:buNone/>
            </a:pPr>
            <a:r>
              <a:rPr lang="uk-UA" dirty="0">
                <a:latin typeface="Book Antiqua" panose="02040602050305030304" pitchFamily="18" charset="0"/>
              </a:rPr>
              <a:t>• р</a:t>
            </a:r>
            <a:r>
              <a:rPr lang="uk-UA" dirty="0" smtClean="0">
                <a:latin typeface="Book Antiqua" panose="02040602050305030304" pitchFamily="18" charset="0"/>
              </a:rPr>
              <a:t>озкажи </a:t>
            </a:r>
            <a:r>
              <a:rPr lang="uk-UA" dirty="0">
                <a:latin typeface="Book Antiqua" panose="02040602050305030304" pitchFamily="18" charset="0"/>
              </a:rPr>
              <a:t>дорослому, якому ти довіряєш – вчителю, директору, водію шкільного автобуса чи завідувачці їдальні про те, що трапилося, або повідом про це анонімно.</a:t>
            </a:r>
          </a:p>
          <a:p>
            <a:pPr marL="0" indent="0">
              <a:buNone/>
            </a:pPr>
            <a:r>
              <a:rPr lang="uk-UA" dirty="0">
                <a:latin typeface="Book Antiqua" panose="02040602050305030304" pitchFamily="18" charset="0"/>
              </a:rPr>
              <a:t>• п</a:t>
            </a:r>
            <a:r>
              <a:rPr lang="uk-UA" dirty="0" smtClean="0">
                <a:latin typeface="Book Antiqua" panose="02040602050305030304" pitchFamily="18" charset="0"/>
              </a:rPr>
              <a:t>оговори </a:t>
            </a:r>
            <a:r>
              <a:rPr lang="uk-UA" dirty="0">
                <a:latin typeface="Book Antiqua" panose="02040602050305030304" pitchFamily="18" charset="0"/>
              </a:rPr>
              <a:t>про це із своїми братами чи сестрами, або з друзями, щоб тобі не здавалося, що ти одинокий.</a:t>
            </a:r>
          </a:p>
          <a:p>
            <a:endParaRPr lang="uk-UA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0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4641"/>
            <a:ext cx="10795000" cy="1325563"/>
          </a:xfrm>
        </p:spPr>
        <p:txBody>
          <a:bodyPr/>
          <a:lstStyle/>
          <a:p>
            <a:pPr algn="ctr"/>
            <a:r>
              <a:rPr lang="ru-RU" b="1" u="sng" dirty="0" err="1">
                <a:solidFill>
                  <a:srgbClr val="C00000"/>
                </a:solidFill>
                <a:latin typeface="Book Antiqua" panose="02040602050305030304" pitchFamily="18" charset="0"/>
              </a:rPr>
              <a:t>Чи</a:t>
            </a:r>
            <a:r>
              <a:rPr lang="ru-RU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latin typeface="Book Antiqua" panose="02040602050305030304" pitchFamily="18" charset="0"/>
              </a:rPr>
              <a:t>може</a:t>
            </a:r>
            <a:r>
              <a:rPr lang="ru-RU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 бути, </a:t>
            </a:r>
            <a:r>
              <a:rPr lang="ru-RU" b="1" u="sng" dirty="0" err="1">
                <a:solidFill>
                  <a:srgbClr val="C00000"/>
                </a:solidFill>
                <a:latin typeface="Book Antiqua" panose="02040602050305030304" pitchFamily="18" charset="0"/>
              </a:rPr>
              <a:t>що</a:t>
            </a:r>
            <a:r>
              <a:rPr lang="ru-RU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 моя </a:t>
            </a:r>
            <a:r>
              <a:rPr lang="ru-RU" b="1" u="sng" dirty="0" err="1">
                <a:solidFill>
                  <a:srgbClr val="C00000"/>
                </a:solidFill>
                <a:latin typeface="Book Antiqua" panose="02040602050305030304" pitchFamily="18" charset="0"/>
              </a:rPr>
              <a:t>дитина</a:t>
            </a:r>
            <a:r>
              <a:rPr lang="ru-RU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 є </a:t>
            </a:r>
            <a:r>
              <a:rPr lang="ru-RU" b="1" u="sng" dirty="0" err="1">
                <a:solidFill>
                  <a:srgbClr val="C00000"/>
                </a:solidFill>
                <a:latin typeface="Book Antiqua" panose="02040602050305030304" pitchFamily="18" charset="0"/>
              </a:rPr>
              <a:t>нападником</a:t>
            </a:r>
            <a:r>
              <a:rPr lang="ru-RU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latin typeface="Book Antiqua" panose="02040602050305030304" pitchFamily="18" charset="0"/>
              </a:rPr>
              <a:t>булінгу</a:t>
            </a:r>
            <a:r>
              <a:rPr lang="ru-RU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r>
              <a:rPr lang="ru-RU" b="1" u="sng" dirty="0" err="1">
                <a:solidFill>
                  <a:srgbClr val="C00000"/>
                </a:solidFill>
                <a:latin typeface="Book Antiqua" panose="02040602050305030304" pitchFamily="18" charset="0"/>
              </a:rPr>
              <a:t>проти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r>
              <a:rPr lang="ru-RU" b="1" u="sng" dirty="0" err="1">
                <a:solidFill>
                  <a:srgbClr val="C00000"/>
                </a:solidFill>
                <a:latin typeface="Book Antiqua" panose="02040602050305030304" pitchFamily="18" charset="0"/>
              </a:rPr>
              <a:t>інших</a:t>
            </a:r>
            <a:r>
              <a:rPr lang="ru-RU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?</a:t>
            </a:r>
            <a:endParaRPr lang="uk-UA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714500"/>
            <a:ext cx="11760200" cy="4965699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latin typeface="Book Antiqua" panose="02040602050305030304" pitchFamily="18" charset="0"/>
              </a:rPr>
              <a:t>Діти, які знущаються з інших, часом це роблять і вдома, і в школі. Придивляйтеся і прислухайтеся до того, що відбувається у вашій власній родині. Чи є ознаки того, що хтось з ваших дітей постійно ображає і залякує свого брата чи сестру?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Діти, які знущаються з інших, іноді можуть бути агресивними і погано поводитися вдома, вони  можуть не виявляти поваги до домашніх правил. Якщо вас тривожить можливість того, що ваша дитина може бути нападником </a:t>
            </a:r>
            <a:r>
              <a:rPr lang="uk-UA" b="1" dirty="0" err="1">
                <a:latin typeface="Book Antiqua" panose="02040602050305030304" pitchFamily="18" charset="0"/>
              </a:rPr>
              <a:t>булінгу</a:t>
            </a:r>
            <a:r>
              <a:rPr lang="uk-UA" b="1" dirty="0">
                <a:latin typeface="Book Antiqua" panose="02040602050305030304" pitchFamily="18" charset="0"/>
              </a:rPr>
              <a:t> проти інших, приглядайтеся до того, як вона взаємодіє з братами чи сестрами і з друзями, коли вони приходять до вас додому. Якщо вона видається агресивною, не ладнає з іншими або не виявляє емпатії – це також можуть бути ознаки того, що вона займається </a:t>
            </a:r>
            <a:r>
              <a:rPr lang="uk-UA" b="1" dirty="0" err="1">
                <a:latin typeface="Book Antiqua" panose="02040602050305030304" pitchFamily="18" charset="0"/>
              </a:rPr>
              <a:t>булінгом</a:t>
            </a:r>
            <a:r>
              <a:rPr lang="uk-UA" b="1" dirty="0">
                <a:latin typeface="Book Antiqua" panose="02040602050305030304" pitchFamily="18" charset="0"/>
              </a:rPr>
              <a:t> інших у школі.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665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342900"/>
            <a:ext cx="11747500" cy="6248400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latin typeface="Book Antiqua" panose="02040602050305030304" pitchFamily="18" charset="0"/>
              </a:rPr>
              <a:t>Діти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які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фізично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знущаються</a:t>
            </a:r>
            <a:r>
              <a:rPr lang="ru-RU" b="1" dirty="0">
                <a:latin typeface="Book Antiqua" panose="02040602050305030304" pitchFamily="18" charset="0"/>
              </a:rPr>
              <a:t> з </a:t>
            </a:r>
            <a:r>
              <a:rPr lang="ru-RU" b="1" dirty="0" err="1">
                <a:latin typeface="Book Antiqua" panose="02040602050305030304" pitchFamily="18" charset="0"/>
              </a:rPr>
              <a:t>інших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учнів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також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можуть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приходити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додому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із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синцями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подряпинами</a:t>
            </a:r>
            <a:r>
              <a:rPr lang="ru-RU" b="1" dirty="0"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latin typeface="Book Antiqua" panose="02040602050305030304" pitchFamily="18" charset="0"/>
              </a:rPr>
              <a:t>порваним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одягом</a:t>
            </a:r>
            <a:r>
              <a:rPr lang="ru-RU" b="1" dirty="0">
                <a:latin typeface="Book Antiqua" panose="02040602050305030304" pitchFamily="18" charset="0"/>
              </a:rPr>
              <a:t>. У них </a:t>
            </a:r>
            <a:r>
              <a:rPr lang="ru-RU" b="1" dirty="0" err="1">
                <a:latin typeface="Book Antiqua" panose="02040602050305030304" pitchFamily="18" charset="0"/>
              </a:rPr>
              <a:t>раптом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може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з’явитися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більше</a:t>
            </a:r>
            <a:r>
              <a:rPr lang="ru-RU" b="1" dirty="0">
                <a:latin typeface="Book Antiqua" panose="02040602050305030304" pitchFamily="18" charset="0"/>
              </a:rPr>
              <a:t> грошей на </a:t>
            </a:r>
            <a:r>
              <a:rPr lang="ru-RU" b="1" dirty="0" err="1">
                <a:latin typeface="Book Antiqua" panose="02040602050305030304" pitchFamily="18" charset="0"/>
              </a:rPr>
              <a:t>витрати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ніж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звичайно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або</a:t>
            </a:r>
            <a:r>
              <a:rPr lang="ru-RU" b="1" dirty="0">
                <a:latin typeface="Book Antiqua" panose="02040602050305030304" pitchFamily="18" charset="0"/>
              </a:rPr>
              <a:t> ж </a:t>
            </a:r>
            <a:r>
              <a:rPr lang="ru-RU" b="1" dirty="0" err="1">
                <a:latin typeface="Book Antiqua" panose="02040602050305030304" pitchFamily="18" charset="0"/>
              </a:rPr>
              <a:t>нові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речі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які</a:t>
            </a:r>
            <a:r>
              <a:rPr lang="ru-RU" b="1" dirty="0">
                <a:latin typeface="Book Antiqua" panose="02040602050305030304" pitchFamily="18" charset="0"/>
              </a:rPr>
              <a:t> вони, </a:t>
            </a:r>
            <a:r>
              <a:rPr lang="ru-RU" b="1" dirty="0" err="1">
                <a:latin typeface="Book Antiqua" panose="02040602050305030304" pitchFamily="18" charset="0"/>
              </a:rPr>
              <a:t>зазвичай</a:t>
            </a:r>
            <a:r>
              <a:rPr lang="ru-RU" b="1" dirty="0">
                <a:latin typeface="Book Antiqua" panose="02040602050305030304" pitchFamily="18" charset="0"/>
              </a:rPr>
              <a:t>, не могли б </a:t>
            </a:r>
            <a:r>
              <a:rPr lang="ru-RU" b="1" dirty="0" err="1">
                <a:latin typeface="Book Antiqua" panose="02040602050305030304" pitchFamily="18" charset="0"/>
              </a:rPr>
              <a:t>собі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дозволити</a:t>
            </a:r>
            <a:r>
              <a:rPr lang="ru-RU" b="1" dirty="0">
                <a:latin typeface="Book Antiqua" panose="02040602050305030304" pitchFamily="18" charset="0"/>
              </a:rPr>
              <a:t>. Вони </a:t>
            </a:r>
            <a:r>
              <a:rPr lang="ru-RU" b="1" dirty="0" err="1">
                <a:latin typeface="Book Antiqua" panose="02040602050305030304" pitchFamily="18" charset="0"/>
              </a:rPr>
              <a:t>також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можуть</a:t>
            </a:r>
            <a:r>
              <a:rPr lang="ru-RU" b="1" dirty="0">
                <a:latin typeface="Book Antiqua" panose="02040602050305030304" pitchFamily="18" charset="0"/>
              </a:rPr>
              <a:t> “грубо </a:t>
            </a:r>
            <a:r>
              <a:rPr lang="ru-RU" b="1" dirty="0" err="1">
                <a:latin typeface="Book Antiqua" panose="02040602050305030304" pitchFamily="18" charset="0"/>
              </a:rPr>
              <a:t>говорити</a:t>
            </a:r>
            <a:r>
              <a:rPr lang="ru-RU" b="1" dirty="0">
                <a:latin typeface="Book Antiqua" panose="02040602050305030304" pitchFamily="18" charset="0"/>
              </a:rPr>
              <a:t>” про </a:t>
            </a:r>
            <a:r>
              <a:rPr lang="ru-RU" b="1" dirty="0" err="1">
                <a:latin typeface="Book Antiqua" panose="02040602050305030304" pitchFamily="18" charset="0"/>
              </a:rPr>
              <a:t>інших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учнів</a:t>
            </a:r>
            <a:r>
              <a:rPr lang="ru-RU" b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b="1" dirty="0" err="1">
                <a:latin typeface="Book Antiqua" panose="02040602050305030304" pitchFamily="18" charset="0"/>
              </a:rPr>
              <a:t>Поведінка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булінгу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може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розвиватися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протягом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тривалого</a:t>
            </a:r>
            <a:r>
              <a:rPr lang="ru-RU" b="1" dirty="0">
                <a:latin typeface="Book Antiqua" panose="02040602050305030304" pitchFamily="18" charset="0"/>
              </a:rPr>
              <a:t> часу в </a:t>
            </a:r>
            <a:r>
              <a:rPr lang="ru-RU" b="1" dirty="0" err="1">
                <a:latin typeface="Book Antiqua" panose="02040602050305030304" pitchFamily="18" charset="0"/>
              </a:rPr>
              <a:t>результаті</a:t>
            </a:r>
            <a:r>
              <a:rPr lang="ru-RU" b="1" dirty="0">
                <a:latin typeface="Book Antiqua" panose="02040602050305030304" pitchFamily="18" charset="0"/>
              </a:rPr>
              <a:t> великих </a:t>
            </a:r>
            <a:r>
              <a:rPr lang="ru-RU" b="1" dirty="0" err="1">
                <a:latin typeface="Book Antiqua" panose="02040602050305030304" pitchFamily="18" charset="0"/>
              </a:rPr>
              <a:t>змін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втрат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чи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негативних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переживань</a:t>
            </a:r>
            <a:r>
              <a:rPr lang="ru-RU" b="1" dirty="0"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latin typeface="Book Antiqua" panose="02040602050305030304" pitchFamily="18" charset="0"/>
              </a:rPr>
              <a:t>житті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дитини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чи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підлітка</a:t>
            </a:r>
            <a:r>
              <a:rPr lang="ru-RU" b="1" dirty="0">
                <a:latin typeface="Book Antiqua" panose="02040602050305030304" pitchFamily="18" charset="0"/>
              </a:rPr>
              <a:t>. </a:t>
            </a:r>
            <a:r>
              <a:rPr lang="ru-RU" b="1" dirty="0" err="1">
                <a:latin typeface="Book Antiqua" panose="02040602050305030304" pitchFamily="18" charset="0"/>
              </a:rPr>
              <a:t>Чи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хтось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із</a:t>
            </a:r>
            <a:r>
              <a:rPr lang="ru-RU" b="1" dirty="0">
                <a:latin typeface="Book Antiqua" panose="02040602050305030304" pitchFamily="18" charset="0"/>
              </a:rPr>
              <a:t> ваших </a:t>
            </a:r>
            <a:r>
              <a:rPr lang="ru-RU" b="1" dirty="0" err="1">
                <a:latin typeface="Book Antiqua" panose="02040602050305030304" pitchFamily="18" charset="0"/>
              </a:rPr>
              <a:t>дітей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нещодавно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мав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переживання</a:t>
            </a:r>
            <a:r>
              <a:rPr lang="ru-RU" b="1" dirty="0">
                <a:latin typeface="Book Antiqua" panose="02040602050305030304" pitchFamily="18" charset="0"/>
              </a:rPr>
              <a:t> такого роду?</a:t>
            </a:r>
          </a:p>
          <a:p>
            <a:r>
              <a:rPr lang="ru-RU" b="1" dirty="0">
                <a:latin typeface="Book Antiqua" panose="02040602050305030304" pitchFamily="18" charset="0"/>
              </a:rPr>
              <a:t>Подумайте про те, як </a:t>
            </a:r>
            <a:r>
              <a:rPr lang="ru-RU" b="1" dirty="0" err="1">
                <a:latin typeface="Book Antiqua" panose="02040602050305030304" pitchFamily="18" charset="0"/>
              </a:rPr>
              <a:t>проблеми</a:t>
            </a:r>
            <a:r>
              <a:rPr lang="ru-RU" b="1" dirty="0"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latin typeface="Book Antiqua" panose="02040602050305030304" pitchFamily="18" charset="0"/>
              </a:rPr>
              <a:t>конфлікти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вирішуються</a:t>
            </a:r>
            <a:r>
              <a:rPr lang="ru-RU" b="1" dirty="0"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latin typeface="Book Antiqua" panose="02040602050305030304" pitchFamily="18" charset="0"/>
              </a:rPr>
              <a:t>вашому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домі</a:t>
            </a:r>
            <a:r>
              <a:rPr lang="ru-RU" b="1" dirty="0">
                <a:latin typeface="Book Antiqua" panose="02040602050305030304" pitchFamily="18" charset="0"/>
              </a:rPr>
              <a:t>. </a:t>
            </a:r>
            <a:r>
              <a:rPr lang="ru-RU" b="1" dirty="0" err="1">
                <a:latin typeface="Book Antiqua" panose="02040602050305030304" pitchFamily="18" charset="0"/>
              </a:rPr>
              <a:t>Чи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ви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розмовляєте</a:t>
            </a:r>
            <a:r>
              <a:rPr lang="ru-RU" b="1" dirty="0">
                <a:latin typeface="Book Antiqua" panose="02040602050305030304" pitchFamily="18" charset="0"/>
              </a:rPr>
              <a:t> про </a:t>
            </a:r>
            <a:r>
              <a:rPr lang="ru-RU" b="1" dirty="0" err="1">
                <a:latin typeface="Book Antiqua" panose="02040602050305030304" pitchFamily="18" charset="0"/>
              </a:rPr>
              <a:t>проблеми</a:t>
            </a:r>
            <a:r>
              <a:rPr lang="ru-RU" b="1" dirty="0">
                <a:latin typeface="Book Antiqua" panose="02040602050305030304" pitchFamily="18" charset="0"/>
              </a:rPr>
              <a:t> з </a:t>
            </a:r>
            <a:r>
              <a:rPr lang="ru-RU" b="1" dirty="0" err="1">
                <a:latin typeface="Book Antiqua" panose="02040602050305030304" pitchFamily="18" charset="0"/>
              </a:rPr>
              <a:t>позитивної</a:t>
            </a:r>
            <a:r>
              <a:rPr lang="ru-RU" b="1" dirty="0">
                <a:latin typeface="Book Antiqua" panose="02040602050305030304" pitchFamily="18" charset="0"/>
              </a:rPr>
              <a:t> точки </a:t>
            </a:r>
            <a:r>
              <a:rPr lang="ru-RU" b="1" dirty="0" err="1">
                <a:latin typeface="Book Antiqua" panose="02040602050305030304" pitchFamily="18" charset="0"/>
              </a:rPr>
              <a:t>вирішення</a:t>
            </a:r>
            <a:r>
              <a:rPr lang="ru-RU" b="1" dirty="0">
                <a:latin typeface="Book Antiqua" panose="02040602050305030304" pitchFamily="18" charset="0"/>
              </a:rPr>
              <a:t> як одна родина? </a:t>
            </a:r>
            <a:r>
              <a:rPr lang="ru-RU" b="1" dirty="0" err="1">
                <a:latin typeface="Book Antiqua" panose="02040602050305030304" pitchFamily="18" charset="0"/>
              </a:rPr>
              <a:t>Важливим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засобом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попередження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булінгу</a:t>
            </a:r>
            <a:r>
              <a:rPr lang="ru-RU" b="1" dirty="0">
                <a:latin typeface="Book Antiqua" panose="02040602050305030304" pitchFamily="18" charset="0"/>
              </a:rPr>
              <a:t> є подати </a:t>
            </a:r>
            <a:r>
              <a:rPr lang="ru-RU" b="1" dirty="0" err="1">
                <a:latin typeface="Book Antiqua" panose="02040602050305030304" pitchFamily="18" charset="0"/>
              </a:rPr>
              <a:t>гарний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особистий</a:t>
            </a:r>
            <a:r>
              <a:rPr lang="ru-RU" b="1" dirty="0">
                <a:latin typeface="Book Antiqua" panose="02040602050305030304" pitchFamily="18" charset="0"/>
              </a:rPr>
              <a:t> приклад і </a:t>
            </a:r>
            <a:r>
              <a:rPr lang="ru-RU" b="1" dirty="0" err="1">
                <a:latin typeface="Book Antiqua" panose="02040602050305030304" pitchFamily="18" charset="0"/>
              </a:rPr>
              <a:t>показати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своїй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дитині</a:t>
            </a:r>
            <a:r>
              <a:rPr lang="ru-RU" b="1" dirty="0">
                <a:latin typeface="Book Antiqua" panose="02040602050305030304" pitchFamily="18" charset="0"/>
              </a:rPr>
              <a:t>, як </a:t>
            </a:r>
            <a:r>
              <a:rPr lang="ru-RU" b="1" dirty="0" err="1">
                <a:latin typeface="Book Antiqua" panose="02040602050305030304" pitchFamily="18" charset="0"/>
              </a:rPr>
              <a:t>долати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труднощі</a:t>
            </a:r>
            <a:r>
              <a:rPr lang="ru-RU" b="1" dirty="0">
                <a:latin typeface="Book Antiqua" panose="02040602050305030304" pitchFamily="18" charset="0"/>
              </a:rPr>
              <a:t> без </a:t>
            </a:r>
            <a:r>
              <a:rPr lang="ru-RU" b="1" dirty="0" err="1">
                <a:latin typeface="Book Antiqua" panose="02040602050305030304" pitchFamily="18" charset="0"/>
              </a:rPr>
              <a:t>використання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сили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чи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агресії</a:t>
            </a:r>
            <a:r>
              <a:rPr lang="ru-RU" b="1" dirty="0">
                <a:latin typeface="Book Antiqua" panose="0204060205030503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88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495300"/>
            <a:ext cx="11239500" cy="6019800"/>
          </a:xfrm>
        </p:spPr>
        <p:txBody>
          <a:bodyPr/>
          <a:lstStyle/>
          <a:p>
            <a:r>
              <a:rPr lang="uk-UA" b="1" dirty="0">
                <a:latin typeface="Book Antiqua" panose="02040602050305030304" pitchFamily="18" charset="0"/>
              </a:rPr>
              <a:t>Також важливо розповісти своїм дітям, що таке </a:t>
            </a:r>
            <a:r>
              <a:rPr lang="uk-UA" b="1" dirty="0" err="1">
                <a:latin typeface="Book Antiqua" panose="02040602050305030304" pitchFamily="18" charset="0"/>
              </a:rPr>
              <a:t>булінг</a:t>
            </a:r>
            <a:r>
              <a:rPr lang="uk-UA" b="1" dirty="0">
                <a:latin typeface="Book Antiqua" panose="02040602050305030304" pitchFamily="18" charset="0"/>
              </a:rPr>
              <a:t>. Ви повинні описати різні типи </a:t>
            </a:r>
            <a:r>
              <a:rPr lang="uk-UA" b="1" dirty="0" err="1">
                <a:latin typeface="Book Antiqua" panose="02040602050305030304" pitchFamily="18" charset="0"/>
              </a:rPr>
              <a:t>булінгу</a:t>
            </a:r>
            <a:r>
              <a:rPr lang="uk-UA" b="1" dirty="0">
                <a:latin typeface="Book Antiqua" panose="02040602050305030304" pitchFamily="18" charset="0"/>
              </a:rPr>
              <a:t> і пояснити, що це є болючим і шкідливим. Дайте своїй дитині знати, що </a:t>
            </a:r>
            <a:r>
              <a:rPr lang="uk-UA" b="1" dirty="0" err="1">
                <a:latin typeface="Book Antiqua" panose="02040602050305030304" pitchFamily="18" charset="0"/>
              </a:rPr>
              <a:t>булінг</a:t>
            </a:r>
            <a:r>
              <a:rPr lang="uk-UA" b="1" dirty="0">
                <a:latin typeface="Book Antiqua" panose="02040602050305030304" pitchFamily="18" charset="0"/>
              </a:rPr>
              <a:t> – це погано, і що за будь-яких обставин це є неприпустимою поведінкою.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Емпатія – це здатність розуміти і поділяти емоції, які переживає інша особа. Вона розвивається у пізньому підлітковому віці і зазвичай не досягає повного розвитку аж до початку повноліття. У дитинстві проста форма емпатії з’являється, коли діти починають відчувати смуток, коли бачать, що інші люди засмучені.</a:t>
            </a:r>
          </a:p>
          <a:p>
            <a:endParaRPr lang="uk-UA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4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0"/>
            <a:ext cx="10737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752240"/>
            <a:ext cx="9093200" cy="5105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Булінг</a:t>
            </a:r>
            <a:r>
              <a:rPr lang="uk-UA" b="1" dirty="0" smtClean="0"/>
              <a:t> не можна замінити ізоляцією, </a:t>
            </a:r>
            <a:br>
              <a:rPr lang="uk-UA" b="1" dirty="0" smtClean="0"/>
            </a:br>
            <a:r>
              <a:rPr lang="uk-UA" b="1" dirty="0" smtClean="0"/>
              <a:t>його можна замінити тільки дружбою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6124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7732"/>
            <a:ext cx="12193057" cy="69134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572765"/>
            <a:ext cx="11988800" cy="3036565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Булінг</a:t>
            </a:r>
            <a:r>
              <a:rPr lang="ru-RU" sz="4000" b="1" dirty="0">
                <a:latin typeface="Book Antiqua" panose="02040602050305030304" pitchFamily="18" charset="0"/>
              </a:rPr>
              <a:t> (</a:t>
            </a:r>
            <a:r>
              <a:rPr lang="ru-RU" sz="4000" b="1" dirty="0" err="1">
                <a:latin typeface="Book Antiqua" panose="02040602050305030304" pitchFamily="18" charset="0"/>
              </a:rPr>
              <a:t>знущання</a:t>
            </a:r>
            <a:r>
              <a:rPr lang="ru-RU" sz="4000" b="1" dirty="0">
                <a:latin typeface="Book Antiqua" panose="02040602050305030304" pitchFamily="18" charset="0"/>
              </a:rPr>
              <a:t>, </a:t>
            </a:r>
            <a:r>
              <a:rPr lang="ru-RU" sz="4000" b="1" dirty="0" err="1">
                <a:latin typeface="Book Antiqua" panose="02040602050305030304" pitchFamily="18" charset="0"/>
              </a:rPr>
              <a:t>цькування</a:t>
            </a:r>
            <a:r>
              <a:rPr lang="ru-RU" sz="4000" b="1" dirty="0">
                <a:latin typeface="Book Antiqua" panose="02040602050305030304" pitchFamily="18" charset="0"/>
              </a:rPr>
              <a:t>, </a:t>
            </a:r>
            <a:r>
              <a:rPr lang="ru-RU" sz="4000" b="1" dirty="0" err="1">
                <a:latin typeface="Book Antiqua" panose="02040602050305030304" pitchFamily="18" charset="0"/>
              </a:rPr>
              <a:t>залякування</a:t>
            </a:r>
            <a:r>
              <a:rPr lang="ru-RU" sz="4000" b="1" dirty="0">
                <a:latin typeface="Book Antiqua" panose="02040602050305030304" pitchFamily="18" charset="0"/>
              </a:rPr>
              <a:t>) – </a:t>
            </a:r>
            <a:r>
              <a:rPr lang="ru-RU" sz="4000" b="1" dirty="0" err="1">
                <a:latin typeface="Book Antiqua" panose="02040602050305030304" pitchFamily="18" charset="0"/>
              </a:rPr>
              <a:t>це</a:t>
            </a:r>
            <a:r>
              <a:rPr lang="ru-RU" sz="4000" b="1" dirty="0">
                <a:latin typeface="Book Antiqua" panose="02040602050305030304" pitchFamily="18" charset="0"/>
              </a:rPr>
              <a:t> </a:t>
            </a:r>
            <a:r>
              <a:rPr lang="ru-RU" sz="4000" b="1" dirty="0" err="1">
                <a:latin typeface="Book Antiqua" panose="02040602050305030304" pitchFamily="18" charset="0"/>
              </a:rPr>
              <a:t>зарозуміла</a:t>
            </a:r>
            <a:r>
              <a:rPr lang="ru-RU" sz="4000" b="1" dirty="0">
                <a:latin typeface="Book Antiqua" panose="02040602050305030304" pitchFamily="18" charset="0"/>
              </a:rPr>
              <a:t>, </a:t>
            </a:r>
            <a:r>
              <a:rPr lang="ru-RU" sz="4000" b="1" dirty="0" err="1">
                <a:latin typeface="Book Antiqua" panose="02040602050305030304" pitchFamily="18" charset="0"/>
              </a:rPr>
              <a:t>образлива</a:t>
            </a:r>
            <a:r>
              <a:rPr lang="ru-RU" sz="4000" b="1" dirty="0">
                <a:latin typeface="Book Antiqua" panose="02040602050305030304" pitchFamily="18" charset="0"/>
              </a:rPr>
              <a:t> </a:t>
            </a:r>
            <a:r>
              <a:rPr lang="ru-RU" sz="4000" b="1" dirty="0" err="1">
                <a:latin typeface="Book Antiqua" panose="02040602050305030304" pitchFamily="18" charset="0"/>
              </a:rPr>
              <a:t>поведінка</a:t>
            </a:r>
            <a:r>
              <a:rPr lang="ru-RU" sz="4000" b="1" dirty="0">
                <a:latin typeface="Book Antiqua" panose="02040602050305030304" pitchFamily="18" charset="0"/>
              </a:rPr>
              <a:t>, </a:t>
            </a:r>
            <a:r>
              <a:rPr lang="ru-RU" sz="4000" b="1" dirty="0" err="1">
                <a:latin typeface="Book Antiqua" panose="02040602050305030304" pitchFamily="18" charset="0"/>
              </a:rPr>
              <a:t>пов'язана</a:t>
            </a:r>
            <a:r>
              <a:rPr lang="ru-RU" sz="4000" b="1" dirty="0">
                <a:latin typeface="Book Antiqua" panose="02040602050305030304" pitchFamily="18" charset="0"/>
              </a:rPr>
              <a:t> з дисбалансом </a:t>
            </a:r>
            <a:r>
              <a:rPr lang="ru-RU" sz="4000" b="1" dirty="0" err="1">
                <a:latin typeface="Book Antiqua" panose="02040602050305030304" pitchFamily="18" charset="0"/>
              </a:rPr>
              <a:t>влади</a:t>
            </a:r>
            <a:r>
              <a:rPr lang="ru-RU" sz="4000" b="1" dirty="0">
                <a:latin typeface="Book Antiqua" panose="02040602050305030304" pitchFamily="18" charset="0"/>
              </a:rPr>
              <a:t>, авторитету </a:t>
            </a:r>
            <a:r>
              <a:rPr lang="ru-RU" sz="4000" b="1" dirty="0" err="1">
                <a:latin typeface="Book Antiqua" panose="02040602050305030304" pitchFamily="18" charset="0"/>
              </a:rPr>
              <a:t>або</a:t>
            </a:r>
            <a:r>
              <a:rPr lang="ru-RU" sz="4000" b="1" dirty="0">
                <a:latin typeface="Book Antiqua" panose="02040602050305030304" pitchFamily="18" charset="0"/>
              </a:rPr>
              <a:t> </a:t>
            </a:r>
            <a:r>
              <a:rPr lang="ru-RU" sz="4000" b="1" dirty="0" err="1">
                <a:latin typeface="Book Antiqua" panose="02040602050305030304" pitchFamily="18" charset="0"/>
              </a:rPr>
              <a:t>сили</a:t>
            </a:r>
            <a:r>
              <a:rPr lang="ru-RU" sz="4000" b="1" dirty="0">
                <a:latin typeface="Book Antiqua" panose="02040602050305030304" pitchFamily="18" charset="0"/>
              </a:rPr>
              <a:t/>
            </a:r>
            <a:br>
              <a:rPr lang="ru-RU" sz="4000" b="1" dirty="0">
                <a:latin typeface="Book Antiqua" panose="02040602050305030304" pitchFamily="18" charset="0"/>
              </a:rPr>
            </a:br>
            <a:endParaRPr lang="uk-UA" sz="4000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799" y="4738686"/>
            <a:ext cx="10566399" cy="2119313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Book Antiqua" panose="02040602050305030304" pitchFamily="18" charset="0"/>
              </a:rPr>
              <a:t>Форма психічного насильства у вигляді </a:t>
            </a:r>
            <a:r>
              <a:rPr lang="uk-UA" sz="3600" b="1" dirty="0" err="1" smtClean="0">
                <a:latin typeface="Book Antiqua" panose="02040602050305030304" pitchFamily="18" charset="0"/>
              </a:rPr>
              <a:t>травлі</a:t>
            </a:r>
            <a:r>
              <a:rPr lang="uk-UA" sz="3600" b="1" dirty="0" smtClean="0">
                <a:latin typeface="Book Antiqua" panose="02040602050305030304" pitchFamily="18" charset="0"/>
              </a:rPr>
              <a:t>, бойкоту, насмішок, дезінформації, псування особистих речей, фізичної розправи, тощо…</a:t>
            </a:r>
            <a:endParaRPr lang="uk-UA" sz="3600" b="1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1884786"/>
            <a:ext cx="6248400" cy="28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6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728" y="123031"/>
            <a:ext cx="10515600" cy="1121569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Мотивацією до </a:t>
            </a:r>
            <a:r>
              <a:rPr lang="uk-UA" sz="5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булінгу</a:t>
            </a:r>
            <a:r>
              <a:rPr lang="uk-UA" sz="5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  <a:endParaRPr lang="uk-UA" sz="5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1511300"/>
            <a:ext cx="11506200" cy="51308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anose="02040602050305030304" pitchFamily="18" charset="0"/>
              </a:rPr>
              <a:t>заздрість;</a:t>
            </a:r>
          </a:p>
          <a:p>
            <a:r>
              <a:rPr lang="uk-UA" sz="3200" b="1" dirty="0" smtClean="0">
                <a:latin typeface="Book Antiqua" panose="02040602050305030304" pitchFamily="18" charset="0"/>
              </a:rPr>
              <a:t>помста;</a:t>
            </a:r>
          </a:p>
          <a:p>
            <a:r>
              <a:rPr lang="uk-UA" sz="3200" b="1" dirty="0">
                <a:latin typeface="Book Antiqua" panose="02040602050305030304" pitchFamily="18" charset="0"/>
              </a:rPr>
              <a:t>в</a:t>
            </a:r>
            <a:r>
              <a:rPr lang="uk-UA" sz="3200" b="1" dirty="0" smtClean="0">
                <a:latin typeface="Book Antiqua" panose="02040602050305030304" pitchFamily="18" charset="0"/>
              </a:rPr>
              <a:t>ідчуття неприязні;</a:t>
            </a:r>
          </a:p>
          <a:p>
            <a:r>
              <a:rPr lang="uk-UA" sz="3200" b="1" dirty="0">
                <a:latin typeface="Book Antiqua" panose="02040602050305030304" pitchFamily="18" charset="0"/>
              </a:rPr>
              <a:t>п</a:t>
            </a:r>
            <a:r>
              <a:rPr lang="uk-UA" sz="3200" b="1" dirty="0" smtClean="0">
                <a:latin typeface="Book Antiqua" panose="02040602050305030304" pitchFamily="18" charset="0"/>
              </a:rPr>
              <a:t>рагнення відновити </a:t>
            </a:r>
          </a:p>
          <a:p>
            <a:pPr marL="0" indent="0">
              <a:buNone/>
            </a:pPr>
            <a:r>
              <a:rPr lang="uk-UA" sz="3200" b="1" dirty="0">
                <a:latin typeface="Book Antiqua" panose="02040602050305030304" pitchFamily="18" charset="0"/>
              </a:rPr>
              <a:t> </a:t>
            </a:r>
            <a:r>
              <a:rPr lang="uk-UA" sz="3200" b="1" dirty="0" smtClean="0">
                <a:latin typeface="Book Antiqua" panose="02040602050305030304" pitchFamily="18" charset="0"/>
              </a:rPr>
              <a:t>       несправедливість;</a:t>
            </a:r>
          </a:p>
          <a:p>
            <a:r>
              <a:rPr lang="uk-UA" sz="3200" b="1" dirty="0">
                <a:latin typeface="Book Antiqua" panose="02040602050305030304" pitchFamily="18" charset="0"/>
              </a:rPr>
              <a:t>б</a:t>
            </a:r>
            <a:r>
              <a:rPr lang="uk-UA" sz="3200" b="1" dirty="0" smtClean="0">
                <a:latin typeface="Book Antiqua" panose="02040602050305030304" pitchFamily="18" charset="0"/>
              </a:rPr>
              <a:t>оротьба за владу;</a:t>
            </a:r>
          </a:p>
          <a:p>
            <a:r>
              <a:rPr lang="uk-UA" sz="3200" b="1" dirty="0">
                <a:latin typeface="Book Antiqua" panose="02040602050305030304" pitchFamily="18" charset="0"/>
              </a:rPr>
              <a:t>п</a:t>
            </a:r>
            <a:r>
              <a:rPr lang="uk-UA" sz="3200" b="1" dirty="0" smtClean="0">
                <a:latin typeface="Book Antiqua" panose="02040602050305030304" pitchFamily="18" charset="0"/>
              </a:rPr>
              <a:t>отреба підпорядкування лідерові, нейтралізації суперника, самоствердження тощо, аж до задоволення садистських потреб окремих осіб</a:t>
            </a:r>
          </a:p>
          <a:p>
            <a:endParaRPr lang="uk-UA" sz="3200" dirty="0" smtClean="0">
              <a:latin typeface="Book Antiqua" panose="02040602050305030304" pitchFamily="18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28" y="123384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39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000" cy="1325563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Булінг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може виявлятися у багатьох формах. Може бути:</a:t>
            </a:r>
            <a:endParaRPr lang="uk-UA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Book Antiqua" panose="02040602050305030304" pitchFamily="18" charset="0"/>
              </a:rPr>
              <a:t> </a:t>
            </a:r>
            <a:r>
              <a:rPr lang="ru-RU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фізичним</a:t>
            </a:r>
            <a:r>
              <a:rPr lang="ru-RU" sz="3200" b="1" i="1" dirty="0">
                <a:latin typeface="Book Antiqua" panose="02040602050305030304" pitchFamily="18" charset="0"/>
              </a:rPr>
              <a:t> </a:t>
            </a:r>
            <a:r>
              <a:rPr lang="ru-RU" sz="3200" b="1" dirty="0">
                <a:latin typeface="Book Antiqua" panose="02040602050305030304" pitchFamily="18" charset="0"/>
              </a:rPr>
              <a:t>– </a:t>
            </a:r>
            <a:r>
              <a:rPr lang="ru-RU" sz="3200" b="1" dirty="0" err="1">
                <a:latin typeface="Book Antiqua" panose="02040602050305030304" pitchFamily="18" charset="0"/>
              </a:rPr>
              <a:t>завдання</a:t>
            </a:r>
            <a:r>
              <a:rPr lang="ru-RU" sz="3200" b="1" dirty="0"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latin typeface="Book Antiqua" panose="02040602050305030304" pitchFamily="18" charset="0"/>
              </a:rPr>
              <a:t>ударів</a:t>
            </a:r>
            <a:r>
              <a:rPr lang="ru-RU" sz="3200" b="1" dirty="0"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latin typeface="Book Antiqua" panose="02040602050305030304" pitchFamily="18" charset="0"/>
              </a:rPr>
              <a:t>штовхання</a:t>
            </a:r>
            <a:r>
              <a:rPr lang="ru-RU" sz="3200" b="1" dirty="0">
                <a:latin typeface="Book Antiqua" panose="02040602050305030304" pitchFamily="18" charset="0"/>
              </a:rPr>
              <a:t>, </a:t>
            </a:r>
            <a:endParaRPr lang="ru-RU" sz="3200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Book Antiqua" panose="02040602050305030304" pitchFamily="18" charset="0"/>
              </a:rPr>
              <a:t> </a:t>
            </a:r>
            <a:r>
              <a:rPr lang="ru-RU" sz="3200" b="1" dirty="0" smtClean="0">
                <a:latin typeface="Book Antiqua" panose="02040602050305030304" pitchFamily="18" charset="0"/>
              </a:rPr>
              <a:t>                       </a:t>
            </a:r>
            <a:r>
              <a:rPr lang="ru-RU" sz="3200" b="1" dirty="0" err="1" smtClean="0">
                <a:latin typeface="Book Antiqua" panose="02040602050305030304" pitchFamily="18" charset="0"/>
              </a:rPr>
              <a:t>пошкодження</a:t>
            </a:r>
            <a:r>
              <a:rPr lang="ru-RU" sz="3200" b="1" dirty="0" smtClean="0"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latin typeface="Book Antiqua" panose="02040602050305030304" pitchFamily="18" charset="0"/>
              </a:rPr>
              <a:t>або</a:t>
            </a:r>
            <a:r>
              <a:rPr lang="ru-RU" sz="3200" b="1" dirty="0"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latin typeface="Book Antiqua" panose="02040602050305030304" pitchFamily="18" charset="0"/>
              </a:rPr>
              <a:t>крадіжка</a:t>
            </a:r>
            <a:r>
              <a:rPr lang="ru-RU" sz="3200" b="1" dirty="0"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latin typeface="Book Antiqua" panose="02040602050305030304" pitchFamily="18" charset="0"/>
              </a:rPr>
              <a:t>власності</a:t>
            </a:r>
            <a:endParaRPr lang="ru-RU" sz="3200" b="1" dirty="0"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17" y="3086100"/>
            <a:ext cx="6172748" cy="347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48" y="3547093"/>
            <a:ext cx="5346181" cy="241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4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303000" cy="1539875"/>
          </a:xfrm>
        </p:spPr>
        <p:txBody>
          <a:bodyPr>
            <a:normAutofit fontScale="90000"/>
          </a:bodyPr>
          <a:lstStyle/>
          <a:p>
            <a:r>
              <a:rPr lang="ru-RU" dirty="0"/>
              <a:t>  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словесним</a:t>
            </a:r>
            <a:r>
              <a:rPr lang="ru-RU" dirty="0">
                <a:latin typeface="Book Antiqua" panose="02040602050305030304" pitchFamily="18" charset="0"/>
              </a:rPr>
              <a:t> – </a:t>
            </a:r>
            <a:r>
              <a:rPr lang="ru-RU" b="1" dirty="0" err="1">
                <a:latin typeface="Book Antiqua" panose="02040602050305030304" pitchFamily="18" charset="0"/>
              </a:rPr>
              <a:t>обзивання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глузування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або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висловлювання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якими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ображається</a:t>
            </a:r>
            <a:r>
              <a:rPr lang="ru-RU" b="1" dirty="0">
                <a:latin typeface="Book Antiqua" panose="02040602050305030304" pitchFamily="18" charset="0"/>
              </a:rPr>
              <a:t> стать, раса </a:t>
            </a:r>
            <a:r>
              <a:rPr lang="ru-RU" b="1" dirty="0" err="1">
                <a:latin typeface="Book Antiqua" panose="02040602050305030304" pitchFamily="18" charset="0"/>
              </a:rPr>
              <a:t>або</a:t>
            </a:r>
            <a:r>
              <a:rPr lang="ru-RU" b="1" dirty="0">
                <a:latin typeface="Book Antiqua" panose="02040602050305030304" pitchFamily="18" charset="0"/>
              </a:rPr>
              <a:t> сексуальна </a:t>
            </a:r>
            <a:r>
              <a:rPr lang="ru-RU" b="1" dirty="0" err="1">
                <a:latin typeface="Book Antiqua" panose="02040602050305030304" pitchFamily="18" charset="0"/>
              </a:rPr>
              <a:t>орієнтація</a:t>
            </a:r>
            <a:endParaRPr lang="uk-UA" b="1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2138115"/>
            <a:ext cx="7734300" cy="43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92"/>
            <a:ext cx="12191999" cy="69197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365125"/>
            <a:ext cx="10833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соціальним</a:t>
            </a:r>
            <a:r>
              <a:rPr lang="uk-UA" b="1" dirty="0">
                <a:latin typeface="Book Antiqua" panose="02040602050305030304" pitchFamily="18" charset="0"/>
              </a:rPr>
              <a:t> – виключення інших із групи чи розповсюдження пліток або чуток</a:t>
            </a:r>
          </a:p>
        </p:txBody>
      </p:sp>
      <p:pic>
        <p:nvPicPr>
          <p:cNvPr id="4098" name="Picture 2" descr="ÐÐ°ÑÑÐ¸Ð½ÐºÐ¸ Ð¿Ð¾ Ð·Ð°Ð¿ÑÐ¾ÑÑ Ð±ÑÐ»ÑÐ½Ð³ Ð² Ð¿Ð¸ÑÑÐ¼Ð¾Ð²ÑÐ¹ ÑÐ¾ÑÐ¼Ñ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92300"/>
            <a:ext cx="6833169" cy="2702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19" y="3708110"/>
            <a:ext cx="4996880" cy="285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8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365125"/>
            <a:ext cx="11493500" cy="1895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письмовій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формі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r>
              <a:rPr lang="ru-RU" b="1" dirty="0">
                <a:latin typeface="Book Antiqua" panose="02040602050305030304" pitchFamily="18" charset="0"/>
              </a:rPr>
              <a:t>– </a:t>
            </a:r>
            <a:r>
              <a:rPr lang="ru-RU" b="1" dirty="0" err="1">
                <a:latin typeface="Book Antiqua" panose="02040602050305030304" pitchFamily="18" charset="0"/>
              </a:rPr>
              <a:t>написання</a:t>
            </a:r>
            <a:r>
              <a:rPr lang="ru-RU" b="1" dirty="0">
                <a:latin typeface="Book Antiqua" panose="02040602050305030304" pitchFamily="18" charset="0"/>
              </a:rPr>
              <a:t> записок </a:t>
            </a:r>
            <a:r>
              <a:rPr lang="ru-RU" b="1" dirty="0" err="1">
                <a:latin typeface="Book Antiqua" panose="02040602050305030304" pitchFamily="18" charset="0"/>
              </a:rPr>
              <a:t>або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знаків</a:t>
            </a:r>
            <a:r>
              <a:rPr lang="ru-RU" b="1" dirty="0">
                <a:latin typeface="Book Antiqua" panose="02040602050305030304" pitchFamily="18" charset="0"/>
              </a:rPr>
              <a:t>, </a:t>
            </a:r>
            <a:r>
              <a:rPr lang="ru-RU" b="1" dirty="0" err="1">
                <a:latin typeface="Book Antiqua" panose="02040602050305030304" pitchFamily="18" charset="0"/>
              </a:rPr>
              <a:t>що</a:t>
            </a:r>
            <a:r>
              <a:rPr lang="ru-RU" b="1" dirty="0">
                <a:latin typeface="Book Antiqua" panose="02040602050305030304" pitchFamily="18" charset="0"/>
              </a:rPr>
              <a:t> є </a:t>
            </a:r>
            <a:r>
              <a:rPr lang="ru-RU" b="1" dirty="0" err="1">
                <a:latin typeface="Book Antiqua" panose="02040602050305030304" pitchFamily="18" charset="0"/>
              </a:rPr>
              <a:t>болючими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чи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образливими</a:t>
            </a:r>
            <a:r>
              <a:rPr lang="ru-RU" b="1" dirty="0">
                <a:latin typeface="Book Antiqua" panose="02040602050305030304" pitchFamily="18" charset="0"/>
              </a:rPr>
              <a:t>.</a:t>
            </a:r>
            <a:endParaRPr lang="uk-UA" b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8104" y="2260600"/>
            <a:ext cx="35712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60424"/>
            <a:ext cx="11684000" cy="209867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електронним</a:t>
            </a:r>
            <a:r>
              <a:rPr lang="uk-UA" b="1" dirty="0">
                <a:latin typeface="Book Antiqua" panose="02040602050305030304" pitchFamily="18" charset="0"/>
              </a:rPr>
              <a:t> (загальновідомий як </a:t>
            </a:r>
            <a:r>
              <a:rPr lang="uk-UA" b="1" dirty="0" err="1">
                <a:latin typeface="Book Antiqua" panose="02040602050305030304" pitchFamily="18" charset="0"/>
              </a:rPr>
              <a:t>кібербулінг</a:t>
            </a:r>
            <a:r>
              <a:rPr lang="uk-UA" b="1" dirty="0">
                <a:latin typeface="Book Antiqua" panose="02040602050305030304" pitchFamily="18" charset="0"/>
              </a:rPr>
              <a:t>) – розповсюдження чуток та образливих коментарів з використанням електронної пошти, мобільних телефонів (наприклад, надсилання СМС) і сайтів соціальних мереж.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" y="3518694"/>
            <a:ext cx="5280868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529" y="3518694"/>
            <a:ext cx="56007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51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780"/>
            <a:ext cx="12193057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569700" cy="1325563"/>
          </a:xfrm>
        </p:spPr>
        <p:txBody>
          <a:bodyPr/>
          <a:lstStyle/>
          <a:p>
            <a:pPr algn="ctr"/>
            <a:r>
              <a:rPr lang="ru-RU" b="1" u="sng" dirty="0" err="1">
                <a:latin typeface="Book Antiqua" panose="02040602050305030304" pitchFamily="18" charset="0"/>
              </a:rPr>
              <a:t>Чи</a:t>
            </a:r>
            <a:r>
              <a:rPr lang="ru-RU" b="1" u="sng" dirty="0">
                <a:latin typeface="Book Antiqua" panose="02040602050305030304" pitchFamily="18" charset="0"/>
              </a:rPr>
              <a:t> </a:t>
            </a:r>
            <a:r>
              <a:rPr lang="ru-RU" b="1" u="sng" dirty="0" err="1">
                <a:latin typeface="Book Antiqua" panose="02040602050305030304" pitchFamily="18" charset="0"/>
              </a:rPr>
              <a:t>конфлікт</a:t>
            </a:r>
            <a:r>
              <a:rPr lang="ru-RU" b="1" u="sng" dirty="0">
                <a:latin typeface="Book Antiqua" panose="02040602050305030304" pitchFamily="18" charset="0"/>
              </a:rPr>
              <a:t> є те ж </a:t>
            </a:r>
            <a:r>
              <a:rPr lang="ru-RU" b="1" u="sng" dirty="0" err="1">
                <a:latin typeface="Book Antiqua" panose="02040602050305030304" pitchFamily="18" charset="0"/>
              </a:rPr>
              <a:t>саме</a:t>
            </a:r>
            <a:r>
              <a:rPr lang="ru-RU" b="1" u="sng" dirty="0">
                <a:latin typeface="Book Antiqua" panose="02040602050305030304" pitchFamily="18" charset="0"/>
              </a:rPr>
              <a:t>, </a:t>
            </a:r>
            <a:r>
              <a:rPr lang="ru-RU" b="1" u="sng" dirty="0" err="1">
                <a:latin typeface="Book Antiqua" panose="02040602050305030304" pitchFamily="18" charset="0"/>
              </a:rPr>
              <a:t>що</a:t>
            </a:r>
            <a:r>
              <a:rPr lang="ru-RU" b="1" u="sng" dirty="0">
                <a:latin typeface="Book Antiqua" panose="02040602050305030304" pitchFamily="18" charset="0"/>
              </a:rPr>
              <a:t> і </a:t>
            </a:r>
            <a:r>
              <a:rPr lang="ru-RU" b="1" u="sng" dirty="0" err="1">
                <a:latin typeface="Book Antiqua" panose="02040602050305030304" pitchFamily="18" charset="0"/>
              </a:rPr>
              <a:t>булінг</a:t>
            </a:r>
            <a:r>
              <a:rPr lang="ru-RU" b="1" u="sng" dirty="0">
                <a:latin typeface="Book Antiqua" panose="02040602050305030304" pitchFamily="18" charset="0"/>
              </a:rPr>
              <a:t>?</a:t>
            </a:r>
            <a:endParaRPr lang="uk-UA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4099"/>
            <a:ext cx="10515600" cy="3852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Не все то </a:t>
            </a:r>
            <a:r>
              <a:rPr lang="uk-UA" sz="5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булінг</a:t>
            </a:r>
            <a:r>
              <a:rPr lang="uk-UA" sz="5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що болить!</a:t>
            </a:r>
          </a:p>
          <a:p>
            <a:pPr algn="ctr"/>
            <a:r>
              <a:rPr lang="uk-UA" dirty="0" smtClean="0"/>
              <a:t>Коли </a:t>
            </a:r>
            <a:r>
              <a:rPr lang="uk-UA" dirty="0"/>
              <a:t>ми не відрізняємо </a:t>
            </a:r>
            <a:r>
              <a:rPr lang="uk-UA" dirty="0" err="1"/>
              <a:t>булінг</a:t>
            </a:r>
            <a:r>
              <a:rPr lang="uk-UA" dirty="0"/>
              <a:t> від звичайної підлості, ми можемо пропустити серйозні випадки </a:t>
            </a:r>
            <a:r>
              <a:rPr lang="uk-UA" dirty="0" err="1"/>
              <a:t>абьюзу</a:t>
            </a:r>
            <a:r>
              <a:rPr lang="uk-UA" dirty="0"/>
              <a:t> між </a:t>
            </a:r>
            <a:r>
              <a:rPr lang="uk-UA" dirty="0" smtClean="0"/>
              <a:t>однолітками.</a:t>
            </a:r>
          </a:p>
          <a:p>
            <a:pPr algn="ctr"/>
            <a:r>
              <a:rPr lang="ru-RU" dirty="0" err="1"/>
              <a:t>називаючи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акт </a:t>
            </a:r>
            <a:r>
              <a:rPr lang="ru-RU" dirty="0" err="1"/>
              <a:t>ницості</a:t>
            </a:r>
            <a:r>
              <a:rPr lang="ru-RU" dirty="0"/>
              <a:t> «</a:t>
            </a:r>
            <a:r>
              <a:rPr lang="ru-RU" dirty="0" err="1"/>
              <a:t>булінгом</a:t>
            </a:r>
            <a:r>
              <a:rPr lang="ru-RU" dirty="0"/>
              <a:t>», ми </a:t>
            </a:r>
            <a:r>
              <a:rPr lang="ru-RU" dirty="0" err="1"/>
              <a:t>даємо</a:t>
            </a:r>
            <a:r>
              <a:rPr lang="ru-RU" dirty="0"/>
              <a:t> </a:t>
            </a:r>
            <a:r>
              <a:rPr lang="ru-RU" dirty="0" err="1"/>
              <a:t>нездорове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: «</a:t>
            </a:r>
            <a:r>
              <a:rPr lang="ru-RU" dirty="0" err="1"/>
              <a:t>Ти</a:t>
            </a:r>
            <a:r>
              <a:rPr lang="ru-RU" dirty="0"/>
              <a:t> — </a:t>
            </a:r>
            <a:r>
              <a:rPr lang="ru-RU" dirty="0" err="1"/>
              <a:t>крихкий</a:t>
            </a:r>
            <a:r>
              <a:rPr lang="ru-RU" dirty="0"/>
              <a:t>.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можеш</a:t>
            </a:r>
            <a:r>
              <a:rPr lang="ru-RU" dirty="0"/>
              <a:t> сам </a:t>
            </a:r>
            <a:r>
              <a:rPr lang="ru-RU" dirty="0" err="1"/>
              <a:t>впоратись</a:t>
            </a:r>
            <a:r>
              <a:rPr lang="ru-RU" dirty="0"/>
              <a:t> з </a:t>
            </a:r>
            <a:r>
              <a:rPr lang="ru-RU" dirty="0" err="1"/>
              <a:t>ситуацію</a:t>
            </a:r>
            <a:r>
              <a:rPr lang="ru-RU" dirty="0"/>
              <a:t>, коли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найменшій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недобрий</a:t>
            </a:r>
            <a:r>
              <a:rPr lang="ru-RU" dirty="0"/>
              <a:t> до тебе».</a:t>
            </a:r>
            <a:endParaRPr lang="uk-UA" sz="5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85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652</Words>
  <Application>Microsoft Office PowerPoint</Application>
  <PresentationFormat>Широкоэкранный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Тема Office</vt:lpstr>
      <vt:lpstr>Булінг  (насилля в шкільному середовищі),  ми всі можемо допомогти це зупинити </vt:lpstr>
      <vt:lpstr>Булінг (знущання, цькування, залякування) – це зарозуміла, образлива поведінка, пов'язана з дисбалансом влади, авторитету або сили </vt:lpstr>
      <vt:lpstr>Мотивацією до булінгу:</vt:lpstr>
      <vt:lpstr>Булінг може виявлятися у багатьох формах. Може бути:</vt:lpstr>
      <vt:lpstr>  словесним – обзивання, глузування або висловлювання, якими ображається стать, раса або сексуальна орієнтація</vt:lpstr>
      <vt:lpstr>соціальним – виключення інших із групи чи розповсюдження пліток або чуток</vt:lpstr>
      <vt:lpstr>в письмовій формі – написання записок або знаків, що є болючими чи образливими.</vt:lpstr>
      <vt:lpstr>електронним (загальновідомий як кібербулінг) – розповсюдження чуток та образливих коментарів з використанням електронної пошти, мобільних телефонів (наприклад, надсилання СМС) і сайтів соціальних мереж.</vt:lpstr>
      <vt:lpstr>Чи конфлікт є те ж саме, що і булінг?</vt:lpstr>
      <vt:lpstr>Моя дитина є жертвою булінгу.  Що мені робити?</vt:lpstr>
      <vt:lpstr>Презентация PowerPoint</vt:lpstr>
      <vt:lpstr>Що таке електронний булінг або кібербулінг?</vt:lpstr>
      <vt:lpstr>Як я можу допомогти своїй дитині справитися із булінгом?</vt:lpstr>
      <vt:lpstr>Чи може бути, що моя дитина є нападником булінгу  проти інших?</vt:lpstr>
      <vt:lpstr>Презентация PowerPoint</vt:lpstr>
      <vt:lpstr>Презентация PowerPoint</vt:lpstr>
      <vt:lpstr>Презентация PowerPoint</vt:lpstr>
      <vt:lpstr>Булінг не можна замінити ізоляцією,  його можна замінити тільки дружбою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22</cp:revision>
  <dcterms:created xsi:type="dcterms:W3CDTF">2019-02-14T16:11:59Z</dcterms:created>
  <dcterms:modified xsi:type="dcterms:W3CDTF">2024-03-13T12:46:31Z</dcterms:modified>
</cp:coreProperties>
</file>